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6F3A-4DA7-44EE-BFC4-BC6FB939C943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48AC-763E-4EA2-A23A-FDEB8D8DB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6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6F3A-4DA7-44EE-BFC4-BC6FB939C943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48AC-763E-4EA2-A23A-FDEB8D8DB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42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6F3A-4DA7-44EE-BFC4-BC6FB939C943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48AC-763E-4EA2-A23A-FDEB8D8DB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22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6F3A-4DA7-44EE-BFC4-BC6FB939C943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48AC-763E-4EA2-A23A-FDEB8D8DB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0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6F3A-4DA7-44EE-BFC4-BC6FB939C943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48AC-763E-4EA2-A23A-FDEB8D8DB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6F3A-4DA7-44EE-BFC4-BC6FB939C943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48AC-763E-4EA2-A23A-FDEB8D8DB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1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6F3A-4DA7-44EE-BFC4-BC6FB939C943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48AC-763E-4EA2-A23A-FDEB8D8DB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9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6F3A-4DA7-44EE-BFC4-BC6FB939C943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48AC-763E-4EA2-A23A-FDEB8D8DB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88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6F3A-4DA7-44EE-BFC4-BC6FB939C943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48AC-763E-4EA2-A23A-FDEB8D8DB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71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6F3A-4DA7-44EE-BFC4-BC6FB939C943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48AC-763E-4EA2-A23A-FDEB8D8DB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2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6F3A-4DA7-44EE-BFC4-BC6FB939C943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48AC-763E-4EA2-A23A-FDEB8D8DB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7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46F3A-4DA7-44EE-BFC4-BC6FB939C943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848AC-763E-4EA2-A23A-FDEB8D8DB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09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oge-i-gve-9/dlya-predmetnyh-komissiy-subektov-rf" TargetMode="External"/><Relationship Id="rId2" Type="http://schemas.openxmlformats.org/officeDocument/2006/relationships/hyperlink" Target="https://yandex.ru/imag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ia.edu.ru/ru/" TargetMode="External"/><Relationship Id="rId4" Type="http://schemas.openxmlformats.org/officeDocument/2006/relationships/hyperlink" Target="http://rcoi61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dsosenshko.ucoz.ru/Polomodova/gia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8" y="91861"/>
            <a:ext cx="3570232" cy="284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35331" y="355002"/>
            <a:ext cx="6986195" cy="2303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участников ГИА-9 к развернутым ответам экзаменационных работ по английскому языку</a:t>
            </a:r>
            <a:endParaRPr lang="ru-RU" dirty="0"/>
          </a:p>
        </p:txBody>
      </p:sp>
      <p:sp>
        <p:nvSpPr>
          <p:cNvPr id="8" name="Подзаголовок 1"/>
          <p:cNvSpPr txBox="1">
            <a:spLocks/>
          </p:cNvSpPr>
          <p:nvPr/>
        </p:nvSpPr>
        <p:spPr>
          <a:xfrm>
            <a:off x="2441089" y="5008328"/>
            <a:ext cx="5713207" cy="1156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Пожогина Татьяна Николаевна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«Лицей №24»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78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Типичные ошибки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Письмо не соответствует объему</a:t>
            </a:r>
          </a:p>
          <a:p>
            <a:r>
              <a:rPr lang="ru-RU" dirty="0" smtClean="0"/>
              <a:t>Ошибки в структуре письма</a:t>
            </a:r>
          </a:p>
          <a:p>
            <a:r>
              <a:rPr lang="ru-RU" dirty="0" smtClean="0"/>
              <a:t>Неправильное оформление адреса</a:t>
            </a:r>
          </a:p>
          <a:p>
            <a:r>
              <a:rPr lang="ru-RU" dirty="0" smtClean="0"/>
              <a:t>Неточные ответы на вопросы («Какой  подарок ты хотел бы получить на день рождения? – Я хочу, чтобы все были счастливы.»)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202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62579"/>
            <a:ext cx="5239871" cy="1228109"/>
          </a:xfrm>
        </p:spPr>
        <p:txBody>
          <a:bodyPr/>
          <a:lstStyle/>
          <a:p>
            <a:pPr algn="ctr"/>
            <a:r>
              <a:rPr lang="ru-RU" dirty="0" smtClean="0"/>
              <a:t>Устная часть</a:t>
            </a:r>
            <a:endParaRPr lang="ru-RU" dirty="0"/>
          </a:p>
        </p:txBody>
      </p:sp>
      <p:pic>
        <p:nvPicPr>
          <p:cNvPr id="3074" name="Picture 2" descr="http://03-pc.ru/image/articles/53fd0d494bb016d82e6f29d643e187c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23" y="2013417"/>
            <a:ext cx="6244435" cy="415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t26.ru/sites/english/images/English-we-c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53" y="301214"/>
            <a:ext cx="4544209" cy="23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5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341068"/>
            <a:ext cx="10525461" cy="5769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Устная часть ОГЭ состоит из трех заданий: </a:t>
            </a:r>
          </a:p>
          <a:p>
            <a:pPr marL="0" lv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чтение вслух небольшого текста научно-популярного характера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Время на подготовку – 1,5 минуты.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условном диалоге-расспросе (ответы на заданные вопросы)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ответить на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шесть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услышанных в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аудиозаписи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вопросов телефонного опроса. </a:t>
            </a:r>
          </a:p>
          <a:p>
            <a:pPr marL="0" lv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тематическое монологическое высказывание с вербальной опорой в тексте задания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Время на подготовку – 1,5 минуты.  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время ответа одного участника ОГЭ (включая время на подготовку)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15 минут.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Каждое последующее задание выдаётся после окончания выполнения предыдущего задания.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время ответа ведётся аудиозапись. </a:t>
            </a:r>
          </a:p>
          <a:p>
            <a:pPr marL="0" lvl="0" indent="0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534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412" y="32209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Критерии оценивания чтения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519932"/>
              </p:ext>
            </p:extLst>
          </p:nvPr>
        </p:nvGraphicFramePr>
        <p:xfrm>
          <a:off x="683111" y="1647658"/>
          <a:ext cx="9687261" cy="417646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14400"/>
                <a:gridCol w="9172861"/>
              </a:tblGrid>
              <a:tr h="379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Фонетическая сторона речи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</a:tr>
              <a:tr h="1139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Речь воспринимается легко: необоснованные паузы отсутствуют; фразовое ударение и интонационные контуры, произношение слов практически без нарушений нормы;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допускается не более пяти фонетических ошибок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 том числе одна-две ошибки, искажающие смысл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</a:tr>
              <a:tr h="1139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Речь воспринимается достаточно легко, однако присутствуют необоснованные паузы; фразовое ударение и интонационные контуры практически без нарушений нормы;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допускается не более семи фонетических ошибок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 том  числе три ошибки, искажающие смысл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</a:tr>
              <a:tr h="1518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Речь воспринимается с трудом из-за значительного количества неестественных пауз, запинок, неверной расстановки ударений и ошибок в произношении слов,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допущено  более семи фонетических ошибок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сделано четыре и более фонетические ошибки, искажающие смысл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689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Оценивание диалога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441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hangingPunct="0"/>
            <a:r>
              <a:rPr lang="ru-RU" dirty="0" smtClean="0"/>
              <a:t>Ответ на каждый вопрос оценивается по шкале </a:t>
            </a:r>
            <a:r>
              <a:rPr lang="ru-RU" dirty="0" smtClean="0">
                <a:solidFill>
                  <a:srgbClr val="FF0000"/>
                </a:solidFill>
              </a:rPr>
              <a:t>0–1 баллов.</a:t>
            </a:r>
          </a:p>
          <a:p>
            <a:pPr hangingPunct="0"/>
            <a:r>
              <a:rPr lang="ru-RU" dirty="0" smtClean="0"/>
              <a:t>Если участник ОГЭ дал </a:t>
            </a:r>
            <a:r>
              <a:rPr lang="ru-RU" dirty="0" smtClean="0">
                <a:solidFill>
                  <a:srgbClr val="FF0000"/>
                </a:solidFill>
              </a:rPr>
              <a:t>полный ответ </a:t>
            </a:r>
            <a:r>
              <a:rPr lang="ru-RU" dirty="0" smtClean="0"/>
              <a:t>на заданный вопрос, возможные </a:t>
            </a:r>
            <a:r>
              <a:rPr lang="ru-RU" dirty="0" smtClean="0">
                <a:solidFill>
                  <a:srgbClr val="FF0000"/>
                </a:solidFill>
              </a:rPr>
              <a:t>языковые погрешности не затрудняют восприятия</a:t>
            </a:r>
            <a:r>
              <a:rPr lang="ru-RU" dirty="0" smtClean="0"/>
              <a:t>, то выставляется </a:t>
            </a:r>
            <a:r>
              <a:rPr lang="ru-RU" dirty="0" smtClean="0">
                <a:solidFill>
                  <a:srgbClr val="FF0000"/>
                </a:solidFill>
              </a:rPr>
              <a:t>1 балл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FF0000"/>
                </a:solidFill>
              </a:rPr>
              <a:t>Если ответ не дан</a:t>
            </a:r>
            <a:r>
              <a:rPr lang="ru-RU" dirty="0" smtClean="0"/>
              <a:t>, или ответ не соответствует заданному вопросу, или в ответе </a:t>
            </a:r>
            <a:r>
              <a:rPr lang="ru-RU" dirty="0" smtClean="0">
                <a:solidFill>
                  <a:srgbClr val="FF0000"/>
                </a:solidFill>
              </a:rPr>
              <a:t>допущены языковые ошибки, которые затрудняют его понимание</a:t>
            </a:r>
            <a:r>
              <a:rPr lang="ru-RU" dirty="0" smtClean="0"/>
              <a:t>, то выставляется </a:t>
            </a:r>
            <a:r>
              <a:rPr lang="ru-RU" dirty="0" smtClean="0">
                <a:solidFill>
                  <a:srgbClr val="FF0000"/>
                </a:solidFill>
              </a:rPr>
              <a:t>0 баллов</a:t>
            </a:r>
            <a:r>
              <a:rPr lang="ru-RU" dirty="0" smtClean="0"/>
              <a:t>. Особенностью оценивания задания 2 является то, что </a:t>
            </a:r>
            <a:r>
              <a:rPr lang="ru-RU" dirty="0" smtClean="0">
                <a:solidFill>
                  <a:srgbClr val="FF0000"/>
                </a:solidFill>
              </a:rPr>
              <a:t>если участник ОГЭ дал ответ в виде слова или словосочетания, то он получает 0 баллов.</a:t>
            </a:r>
          </a:p>
          <a:p>
            <a:pPr hangingPunct="0"/>
            <a:r>
              <a:rPr lang="ru-RU" dirty="0" smtClean="0">
                <a:solidFill>
                  <a:srgbClr val="FF0000"/>
                </a:solidFill>
              </a:rPr>
              <a:t>Если нет ответа на вопрос </a:t>
            </a:r>
            <a:r>
              <a:rPr lang="en-US" dirty="0" smtClean="0">
                <a:solidFill>
                  <a:srgbClr val="FF0000"/>
                </a:solidFill>
              </a:rPr>
              <a:t>Why?</a:t>
            </a:r>
            <a:r>
              <a:rPr lang="ru-RU" dirty="0" smtClean="0">
                <a:solidFill>
                  <a:srgbClr val="FF0000"/>
                </a:solidFill>
              </a:rPr>
              <a:t>, выставляется 0 баллов.</a:t>
            </a:r>
          </a:p>
          <a:p>
            <a:r>
              <a:rPr lang="ru-RU" dirty="0" smtClean="0"/>
              <a:t>Максимально за правильное выполнение этого задания участник ОГЭ может получить</a:t>
            </a:r>
            <a:r>
              <a:rPr lang="ru-RU" b="1" dirty="0" smtClean="0"/>
              <a:t> 6 баллов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017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Оценивание монологического высказывания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Во время выполнения задания 3 участник ОГЭ должен </a:t>
            </a:r>
            <a:r>
              <a:rPr lang="ru-RU" b="1" dirty="0" smtClean="0"/>
              <a:t>полно и развернуто раскрыть все аспекты (пункты), указанные в задании. </a:t>
            </a:r>
            <a:endParaRPr lang="ru-RU" dirty="0" smtClean="0"/>
          </a:p>
          <a:p>
            <a:r>
              <a:rPr lang="ru-RU" b="1" dirty="0" smtClean="0"/>
              <a:t>Для </a:t>
            </a:r>
            <a:r>
              <a:rPr lang="ru-RU" dirty="0" smtClean="0"/>
              <a:t>получения максимального балла (3) по критерию </a:t>
            </a:r>
            <a:r>
              <a:rPr lang="ru-RU" b="1" i="1" dirty="0" smtClean="0"/>
              <a:t>решение коммуникативной задачи</a:t>
            </a:r>
            <a:r>
              <a:rPr lang="ru-RU" dirty="0" smtClean="0"/>
              <a:t> монологическое высказывание участника ОГЭ должно содержать </a:t>
            </a:r>
            <a:r>
              <a:rPr lang="ru-RU" dirty="0" smtClean="0">
                <a:solidFill>
                  <a:srgbClr val="FF0000"/>
                </a:solidFill>
              </a:rPr>
              <a:t>10–12 фраз </a:t>
            </a:r>
            <a:r>
              <a:rPr lang="ru-RU" dirty="0" smtClean="0"/>
              <a:t>(в среднем по 3 фразы на каждый пункт плана + вступление  + заключение); для получения 2 баллов требуемый объем – </a:t>
            </a:r>
            <a:r>
              <a:rPr lang="ru-RU" dirty="0" smtClean="0">
                <a:solidFill>
                  <a:srgbClr val="FF0000"/>
                </a:solidFill>
              </a:rPr>
              <a:t>8–9 фраз</a:t>
            </a:r>
            <a:r>
              <a:rPr lang="ru-RU" dirty="0" smtClean="0"/>
              <a:t>. Минимальное количество фраз для получения 1 балла по данному критерию –</a:t>
            </a:r>
            <a:r>
              <a:rPr lang="ru-RU" dirty="0" smtClean="0">
                <a:solidFill>
                  <a:srgbClr val="FF0000"/>
                </a:solidFill>
              </a:rPr>
              <a:t>6 фраз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Особенностью оценивания заданий 3 является то, что при получении экзаменуемым </a:t>
            </a:r>
            <a:r>
              <a:rPr lang="ru-RU" b="1" dirty="0" smtClean="0"/>
              <a:t>0 баллов </a:t>
            </a:r>
            <a:r>
              <a:rPr lang="ru-RU" dirty="0" smtClean="0"/>
              <a:t>по критерию </a:t>
            </a:r>
            <a:r>
              <a:rPr lang="ru-RU" b="1" i="1" dirty="0" smtClean="0"/>
              <a:t>решение коммуникативной задачи </a:t>
            </a:r>
            <a:r>
              <a:rPr lang="ru-RU" dirty="0" smtClean="0"/>
              <a:t>все задание оценивается в </a:t>
            </a:r>
            <a:r>
              <a:rPr lang="ru-RU" b="1" dirty="0" smtClean="0"/>
              <a:t>0 баллов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7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Типичные ошибки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Монолог не соответствует объему</a:t>
            </a:r>
          </a:p>
          <a:p>
            <a:r>
              <a:rPr lang="ru-RU" dirty="0" smtClean="0"/>
              <a:t>Нет вступления и заключения</a:t>
            </a:r>
          </a:p>
          <a:p>
            <a:r>
              <a:rPr lang="ru-RU" dirty="0" smtClean="0"/>
              <a:t>Неполно раскрываются аспекты</a:t>
            </a:r>
          </a:p>
          <a:p>
            <a:r>
              <a:rPr lang="ru-RU" dirty="0" smtClean="0"/>
              <a:t>Изложение нелогично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442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https://yandex.ru/images/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3"/>
              </a:rPr>
              <a:t>http://www.fipi.ru/oge-i-gve-9/dlya-predmetnyh-komissiy-subektov-rf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4"/>
              </a:rPr>
              <a:t>http://rcoi61.ru/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5"/>
              </a:rPr>
              <a:t>http://gia.edu.ru/ru/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Подготовка к ОГЭ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81264"/>
            <a:ext cx="7392760" cy="462047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829261" y="2678654"/>
            <a:ext cx="1495313" cy="5916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31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2" y="311972"/>
            <a:ext cx="9559937" cy="597496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893807" y="1807285"/>
            <a:ext cx="3119718" cy="4733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818504" y="5013064"/>
            <a:ext cx="3410174" cy="5593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4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Письменная часть</a:t>
            </a:r>
            <a:endParaRPr lang="ru-RU" dirty="0"/>
          </a:p>
        </p:txBody>
      </p:sp>
      <p:pic>
        <p:nvPicPr>
          <p:cNvPr id="2050" name="Picture 2" descr="http://sprschdm.edumsko.ru/uploads/3000/2480/section/151381/img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88" y="1590786"/>
            <a:ext cx="6216127" cy="46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22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9096" y="505609"/>
            <a:ext cx="10514704" cy="5671354"/>
          </a:xfrm>
        </p:spPr>
        <p:txBody>
          <a:bodyPr/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33 (С1) экзаменационной работы проверяет умение ученика писать личное письмо. Ученику предлагается прочитать отрывок из полученного письма и написать ответ объемом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100–120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слов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в котором 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ответить на три вопроса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заданных другом по переписке. Письмо должно быть оформлено в соответствии с 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нормами письменного этикета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принятого в англоязычных странах.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Рекомендуемое время выполнения задания по письму 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минут.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48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Технология 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Если при проверке письма ставится 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за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то письмо дальше не проверяется, за каждый критерий ставится 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баллов.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Если объем письма 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то задание оценивается в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баллов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Если объем 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 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то проверке подлежат только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слов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 соответствующей оценкой по решению коммуникативной задачи.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99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047" y="300579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Подсчет слов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654" y="1287742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определении соответствия объема представленной работы требованиям считаются все слова, начиная с первого слова по последнее, включая вспомогательные глаголы, предлоги, артикли, частицы. В личном письме адрес, дата, подпись также подлежат подсчету.</a:t>
            </a:r>
          </a:p>
          <a:p>
            <a:pPr>
              <a:buNone/>
            </a:pP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этом:</a:t>
            </a:r>
          </a:p>
          <a:p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– стяженные (краткие) формы (например,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doesn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wasn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) считаются как одно слово;</a:t>
            </a:r>
          </a:p>
          <a:p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– числительные, выраженные цифрами (например, 5, 29, 2011, 123204), считаются как одно слово;</a:t>
            </a:r>
          </a:p>
          <a:p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– числительные, выраженные словами (например,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twenty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), считаются как одно слово;</a:t>
            </a:r>
          </a:p>
          <a:p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– сложные слова (например,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pop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singer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ill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mannered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) считаются как одно слово;</a:t>
            </a:r>
          </a:p>
          <a:p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– сокращения (например,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) считаются как одно слово.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50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Требования к структуре письма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624" y="1502896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 автора (город/поселок, страна);            </a:t>
            </a:r>
          </a:p>
          <a:p>
            <a:pPr lvl="0"/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дату (под адресом)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date/month/year  </a:t>
            </a:r>
            <a:endParaRPr lang="ru-RU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month/date/year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обращение (слева, на отдельной строке), например,  </a:t>
            </a:r>
            <a:r>
              <a:rPr lang="en-US" sz="3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Dear Jim</a:t>
            </a:r>
            <a:r>
              <a:rPr lang="ru-RU" sz="3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;   </a:t>
            </a:r>
          </a:p>
          <a:p>
            <a:pPr lvl="0"/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ссылку на предыдущие контакты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благодарность за полученное письмо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письма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,  «Thank you for your recent letter»; «I was very glad to get your letter», «Thanks for writing to me» 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и т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.; </a:t>
            </a:r>
            <a:endParaRPr lang="ru-RU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ответы на три вопроса друга по переписке (основная часть письма). </a:t>
            </a:r>
          </a:p>
          <a:p>
            <a:pPr lvl="0"/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упоминание о дальнейших контактах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, «Write back soon»; «Hope to hear from you soon»; «I look forward to hearing from you»; «Please, write to me soon» 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и т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  <a:endParaRPr lang="ru-RU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завершающую фразу, например, «</a:t>
            </a:r>
            <a:r>
              <a:rPr lang="ru-RU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wishes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»; «</a:t>
            </a:r>
            <a:r>
              <a:rPr lang="ru-RU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»; «</a:t>
            </a:r>
            <a:r>
              <a:rPr lang="ru-RU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»; «</a:t>
            </a:r>
            <a:r>
              <a:rPr lang="ru-RU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Yours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» (на отдельной строке);</a:t>
            </a:r>
          </a:p>
          <a:p>
            <a:pPr lvl="0"/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подпись автора (только имя, на отдельной строке).</a:t>
            </a:r>
          </a:p>
          <a:p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оценивании письма написание названия города и страны на одной строке (краткий адрес) не считается ошибкой. Ошибкой является «неправильный»  порядок следования элементов адреса (независимо от их расположения по строкам), например,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Murmansk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37883" y="4615031"/>
            <a:ext cx="10542494" cy="1011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955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Единые требования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Ставится </a:t>
            </a:r>
            <a:r>
              <a:rPr lang="ru-RU" dirty="0" smtClean="0">
                <a:solidFill>
                  <a:srgbClr val="FF0000"/>
                </a:solidFill>
              </a:rPr>
              <a:t>0 баллов</a:t>
            </a:r>
            <a:r>
              <a:rPr lang="ru-RU" dirty="0" smtClean="0"/>
              <a:t>, если </a:t>
            </a:r>
            <a:r>
              <a:rPr lang="ru-RU" dirty="0" smtClean="0">
                <a:solidFill>
                  <a:srgbClr val="FF0000"/>
                </a:solidFill>
              </a:rPr>
              <a:t>меньше 90 слов</a:t>
            </a:r>
            <a:r>
              <a:rPr lang="ru-RU" dirty="0" smtClean="0"/>
              <a:t>, если написано </a:t>
            </a:r>
            <a:r>
              <a:rPr lang="ru-RU" dirty="0" smtClean="0">
                <a:solidFill>
                  <a:srgbClr val="FF0000"/>
                </a:solidFill>
              </a:rPr>
              <a:t>не по теме </a:t>
            </a:r>
            <a:r>
              <a:rPr lang="ru-RU" dirty="0" smtClean="0"/>
              <a:t>и если </a:t>
            </a:r>
            <a:r>
              <a:rPr lang="ru-RU" dirty="0" smtClean="0">
                <a:solidFill>
                  <a:srgbClr val="FF0000"/>
                </a:solidFill>
              </a:rPr>
              <a:t>не дано ответов на 2 вопроса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Ответы на вопросы должны быть написаны в одном абзаце. Абзац должен быть хорошо виден (или красная строка, или пропущена строчка)</a:t>
            </a:r>
          </a:p>
          <a:p>
            <a:r>
              <a:rPr lang="ru-RU" dirty="0" smtClean="0"/>
              <a:t>В адресе достаточно написать город и страну.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456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1045</Words>
  <Application>Microsoft Office PowerPoint</Application>
  <PresentationFormat>Широкоэкранный</PresentationFormat>
  <Paragraphs>77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Подготовка участников ГИА-9 к развернутым ответам экзаменационных работ по английскому языку</vt:lpstr>
      <vt:lpstr>Подготовка к ОГЭ</vt:lpstr>
      <vt:lpstr>Презентация PowerPoint</vt:lpstr>
      <vt:lpstr>Письменная часть</vt:lpstr>
      <vt:lpstr>Презентация PowerPoint</vt:lpstr>
      <vt:lpstr>Технология оценивания</vt:lpstr>
      <vt:lpstr>Подсчет слов</vt:lpstr>
      <vt:lpstr>Требования к структуре письма</vt:lpstr>
      <vt:lpstr>Единые требования</vt:lpstr>
      <vt:lpstr>Типичные ошибки</vt:lpstr>
      <vt:lpstr>Устная часть</vt:lpstr>
      <vt:lpstr>Презентация PowerPoint</vt:lpstr>
      <vt:lpstr>Критерии оценивания чтения</vt:lpstr>
      <vt:lpstr>Оценивание диалога</vt:lpstr>
      <vt:lpstr>Оценивание монологического высказывания</vt:lpstr>
      <vt:lpstr>Типичные ошибки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участников ГИА-9 к развернутым ответам экзаменационных работ по английскому языку</dc:title>
  <dc:creator>Lenovo</dc:creator>
  <cp:lastModifiedBy>Lenovo</cp:lastModifiedBy>
  <cp:revision>8</cp:revision>
  <dcterms:created xsi:type="dcterms:W3CDTF">2017-04-16T13:31:08Z</dcterms:created>
  <dcterms:modified xsi:type="dcterms:W3CDTF">2017-04-16T13:56:13Z</dcterms:modified>
</cp:coreProperties>
</file>