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8" r:id="rId3"/>
    <p:sldId id="259" r:id="rId4"/>
    <p:sldId id="266" r:id="rId5"/>
    <p:sldId id="262" r:id="rId6"/>
    <p:sldId id="268" r:id="rId7"/>
    <p:sldId id="267" r:id="rId8"/>
    <p:sldId id="260" r:id="rId9"/>
    <p:sldId id="261" r:id="rId10"/>
    <p:sldId id="264" r:id="rId11"/>
    <p:sldId id="265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251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535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8542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122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2923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479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0489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492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713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437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89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38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86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243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16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23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2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2352894"/>
          </a:xfrm>
        </p:spPr>
        <p:txBody>
          <a:bodyPr>
            <a:normAutofit fontScale="90000"/>
          </a:bodyPr>
          <a:lstStyle/>
          <a:p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r>
              <a:rPr lang="ru-RU" sz="4400" b="1" dirty="0"/>
              <a:t>Буллинг как один из видов насилия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3140968"/>
            <a:ext cx="7643866" cy="2952328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Подготовила педагог-психолог </a:t>
            </a:r>
          </a:p>
          <a:p>
            <a:r>
              <a:rPr lang="ru-RU" sz="2800" dirty="0">
                <a:solidFill>
                  <a:schemeClr val="tx1"/>
                </a:solidFill>
              </a:rPr>
              <a:t>Мокеева Е. А.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Что делать учителю, если ребенка унижают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62500" lnSpcReduction="20000"/>
          </a:bodyPr>
          <a:lstStyle/>
          <a:p>
            <a:pPr algn="just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Назовите вслух то, что происходит в классе.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кого-то из детей намеренно доводят до слез, дразнят, отбирают (прячут, портят) его вещи, толкают, щипают, бьют, подчеркнуто игнорируют — это травля, насилие. Скажите об этом детям прямо. Иногда одного этого бывает достаточно, чтобы насилие прекратилось.</a:t>
            </a:r>
          </a:p>
          <a:p>
            <a:pPr algn="just" fontAlgn="base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Объясните ученикам: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то, что происходит, — проблема всего класса, а не личная неприязнь двух-трех человек. Это болезнь, которая может поразить класс и даже школу. Такой разговор поможет детям сохранить лицо и, что особенно важно, снимет противопоставление между жертвами, обидчиками и свидетелями.</a:t>
            </a:r>
          </a:p>
          <a:p>
            <a:pPr algn="just" fontAlgn="base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Настаивайте: подобное поведение недопустимо ни при каких обстоятельствах.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спорьте о фактах, не выясняйте, кто и что именно сделал. Но помогите детям понять, что с ними происходит и что чувствуют другие люди, когда их обижают, унижают.</a:t>
            </a:r>
          </a:p>
          <a:p>
            <a:pPr algn="just" fontAlgn="base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учениками сформулируйте правила жизни в классе.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 нас никто не выясняет отношения кулаками», «У нас не оскорбляют друг друга», «У нас не смотрят спокойно, когда двое дерутся, — их разнимают». Для детей постарше правило может звучать так: «Если я вижу, что задеваю и обижаю человека, я немедленно прекращу делать это». Обговорите санкции, которые должны последовать за нарушением этих правил. Тогда в дальнейшем бывает достаточно просто напомнить о договоренностях.</a:t>
            </a:r>
          </a:p>
          <a:p>
            <a:pPr algn="just" fontAlgn="base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Поддерживайте атмосферу взаимопонимания в классе.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Давайте детям почувствовать, что ее создание — это их общее дело и совместная победа.</a:t>
            </a:r>
          </a:p>
          <a:p>
            <a:pPr algn="just" fontAlgn="base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Активизируйте моральное чувство и формулируйте выбор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(предлагайте детям  оценить личный вклад и приводите  примеры из литературы и кинематографа)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профилактики буллинга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Предотвращать драки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Пресекать унижения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Реагировать на хамство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эмпатию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Объединять общими делами</a:t>
            </a:r>
          </a:p>
          <a:p>
            <a:pPr fontAlgn="base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 и поддерживать ценность каждого ученика класса</a:t>
            </a:r>
          </a:p>
          <a:p>
            <a:pPr fontAlgn="base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первых признаках буллинга вовлекать администрацию школы, школьных психологов и родителей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6BCF78-EC32-4D0F-B13E-4FD644117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/>
          <a:lstStyle/>
          <a:p>
            <a:pPr algn="ctr"/>
            <a:r>
              <a:rPr lang="ru-RU" b="1"/>
              <a:t>           </a:t>
            </a:r>
            <a:br>
              <a:rPr lang="ru-RU" b="1"/>
            </a:br>
            <a:br>
              <a:rPr lang="ru-RU" b="1"/>
            </a:br>
            <a:br>
              <a:rPr lang="ru-RU" b="1"/>
            </a:br>
            <a:br>
              <a:rPr lang="ru-RU" b="1"/>
            </a:br>
            <a:br>
              <a:rPr lang="ru-RU" b="1"/>
            </a:br>
            <a:r>
              <a:rPr lang="ru-RU" b="1"/>
              <a:t>Спасибо </a:t>
            </a:r>
            <a:r>
              <a:rPr lang="ru-RU" b="1" dirty="0"/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924411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182383"/>
            <a:ext cx="850112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kumimoji="0" lang="ru-RU" sz="32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Буллинг - это один из видов насилия,                предполагающий наличие</a:t>
            </a:r>
            <a:r>
              <a:rPr kumimoji="0" lang="ru-RU" sz="3200" b="1" i="0" u="none" strike="noStrike" cap="none" normalizeH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агрессивного преследования одного из членов коллектива со стороны другого или группой лиц.</a:t>
            </a:r>
            <a:endParaRPr kumimoji="0" lang="ru-RU" sz="32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нжелика\Desktop\shutterstock_4188012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3568" y="3212976"/>
            <a:ext cx="3810214" cy="33575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028" name="Picture 4" descr="https://www.zenius.net/blog/wp-content/uploads/2019/10/shutterstock_68547592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4048" y="3202850"/>
            <a:ext cx="3711356" cy="3367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буллинга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физический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непосредственные физические действия в отношении жертвы (толчки, пинки, побои, сексуальные домогательства);</a:t>
            </a:r>
          </a:p>
          <a:p>
            <a:pPr lvl="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вербальный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угрозы, оскорбления, насмешки, унижение;</a:t>
            </a:r>
          </a:p>
          <a:p>
            <a:pPr lvl="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социально-психологический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буллинг, направленный на социальное исключение или изоляцию (сплетни, слухи, игнорирование, бойкот, манипуляции);</a:t>
            </a:r>
          </a:p>
          <a:p>
            <a:pPr lvl="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экономический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вымогательство или прямой отбор денег, вещей, порча одежды;</a:t>
            </a:r>
          </a:p>
          <a:p>
            <a:pPr lvl="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кибербуллинг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(от англ. – cyberbulling)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или интернет буллинг – травля в интернете через социальные сети, электронную почту.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Мифы о буллинге: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Миф 1 -  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Насилия не так уж много (в нашей школе его вообще нет!),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Миф 2 –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 характерен для подростковой среды, в начальной школе этого феномена нет.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Миф 3  -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Вызывать беспокойство у педколлектива должны только случаи физического насилия. 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Миф 4 –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Буллерами становятся «несчастные» дети, с низкой самооценкой, те, кто не умеет по-другому контактировать со сверстниками.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Миф 5 -  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Жертвами буллинга становятся   дети, которые «сами виноваты» в том, что не могут выстроить отношения со сверстниками 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буллинга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08720"/>
            <a:ext cx="8229600" cy="54492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Жертва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физическими недостатками или особенностями развития (сниженный слух или зрение, ДЦП и др.);</a:t>
            </a:r>
          </a:p>
          <a:p>
            <a:pPr lvl="0"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неуверенные в себе, замкнутые, с повышенной тревожностью и низкой самооценкой;</a:t>
            </a:r>
          </a:p>
          <a:p>
            <a:pPr lvl="0"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особенностями внешности (веснушки, полнота/худоба и др.);</a:t>
            </a:r>
          </a:p>
          <a:p>
            <a:pPr lvl="0"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низким интеллектом и проблемами в учебе;</a:t>
            </a:r>
          </a:p>
          <a:p>
            <a:pPr lvl="0"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«любимчики» учителей или наоборот изгои.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объединяет всех жертв, так это невозможность противостоять обидчику, защитить себя, дать отпор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Агрессор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низкой самооценкой, которую он стремится поднять за счёт унижения других;</a:t>
            </a:r>
          </a:p>
          <a:p>
            <a:pPr lvl="0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стремящийся быть в центре внимания любой ценой;</a:t>
            </a:r>
          </a:p>
          <a:p>
            <a:pPr lvl="0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агрессивный, жестокий, склонный к доминированию и манипулированию;</a:t>
            </a:r>
          </a:p>
          <a:p>
            <a:pPr lvl="0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чаще с проблемами в семейных и детско-родительских отношениях.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Агрессорами могут быть дети как из неблагополучных семей, так и из семей с высоким материальным положением.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Наблюдатели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Либо наблюдатель встает на защиту жертвы, сам оказываясь под ударом и рискуя стать новой жертвой (вспомните мальчика из фильма «Чучело», защищавшего Лену Бессольцеву).</a:t>
            </a:r>
          </a:p>
          <a:p>
            <a:pPr lvl="0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Либо наблюдатель занимает пассивную позицию, никак вмешиваясь в конфликт.</a:t>
            </a:r>
          </a:p>
          <a:p>
            <a:pPr lvl="0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третий вариант, когда наблюдатель активно поощряет агрессора и спустя какое-то время присоединяется к нему.</a:t>
            </a:r>
          </a:p>
        </p:txBody>
      </p:sp>
    </p:spTree>
    <p:extLst>
      <p:ext uri="{BB962C8B-B14F-4D97-AF65-F5344CB8AC3E}">
        <p14:creationId xmlns:p14="http://schemas.microsoft.com/office/powerpoint/2010/main" val="305733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0"/>
            <a:ext cx="6589199" cy="1905000"/>
          </a:xfrm>
        </p:spPr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буллинга на его участников и последствия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получает агрессор в ситуации травли?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Опять же, ощущение собственной «крутости», безнаказанности, «всемогущества». В дальнейшем это приводит к ещё большему развитию деструктивных, т.е. разрушающих личность качеств, девиантному поведению и как следствие – постановке на учет в Комиссию по делам несовершеннолетних и проблемам с полицией.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получают наблюдатели буллинга?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Стыд и чувство вины за то, что не помогли жертве, проявили слабость.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И, конечно, самая тяжелая психологическая травма наносится жертве буллинга.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даже через много лет, будучи уже взрослыми, жертвы помнят все свои болезненные переживания, связанные с травлей.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психологи отмечают, что школьный буллинг сравним по тяжести последствий для психики с семейным насилием.</a:t>
            </a:r>
          </a:p>
          <a:p>
            <a:pPr marL="0" lv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у жертвы травли начинают проявляться психосоматические расстройства: частые головные боли, проблемы со сном и аппетитом, могут обостриться хронические заболевания.</a:t>
            </a:r>
          </a:p>
          <a:p>
            <a:pPr marL="0" lv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плюс к этому – депрессивные расстройства, повышенная тревожность, невротические проявления.</a:t>
            </a:r>
          </a:p>
          <a:p>
            <a:pPr marL="0" lv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и самые серьёзные реакции на буллинг – это попытки суицида или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скулшутинг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когда ребёнок больше не может терпеть насмешки и издевательства и решает отомстить обидчикам с применением взрывчатки или холодного оружия.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 провоцирует  негативные черты людей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 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  заразителен;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нем вы обнаруживаете себя, вынужденными выбирать между силой и слабостью (жертвы часто выглядят смешно и жалко), не очень хочется ассоциироваться со слабыми;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быстро приводит к тому, что вы больше не чувствуете личную ответственность, он провоцирует  просто делать, как все;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Страдание жертв повторяется снова и снова, и вы замечаете, что у вас чувства сострадания раз от разу притупляются</a:t>
            </a:r>
          </a:p>
          <a:p>
            <a:pPr>
              <a:buNone/>
            </a:pPr>
            <a:r>
              <a:rPr lang="ru-RU" dirty="0"/>
              <a:t>     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буллинга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(микроклимат класса, школы);</a:t>
            </a:r>
          </a:p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(личность агрессора, так называемого буллера, и жертвы);</a:t>
            </a:r>
          </a:p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(пропаганда и поощрение доминирующего агрессивного поведения в обществе: на телевидении, в интернете, компьютерных играх);</a:t>
            </a:r>
          </a:p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(недостаток родительской любви и внимания, физическая и вербальная агрессия со стороны родителей, чрезмерный контроль).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мотивам буллинга можно отнести: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(когда жертва травли сама становится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буллером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стремясь наказать обидчиков за причинённые страдания)</a:t>
            </a:r>
          </a:p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самоутверждение в коллективе</a:t>
            </a:r>
          </a:p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 быть в центре внимания, выглядеть «круто»</a:t>
            </a:r>
          </a:p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желание нейтрализовать соперника посредством его унижения.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420</TotalTime>
  <Words>970</Words>
  <Application>Microsoft Office PowerPoint</Application>
  <PresentationFormat>Экран (4:3)</PresentationFormat>
  <Paragraphs>87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Times New Roman</vt:lpstr>
      <vt:lpstr>Wingdings 3</vt:lpstr>
      <vt:lpstr>Легкий дым</vt:lpstr>
      <vt:lpstr>         Буллинг как один из видов насилия </vt:lpstr>
      <vt:lpstr>Презентация PowerPoint</vt:lpstr>
      <vt:lpstr>Виды буллинга</vt:lpstr>
      <vt:lpstr>Мифы о буллинге: </vt:lpstr>
      <vt:lpstr>Участники буллинга</vt:lpstr>
      <vt:lpstr> Влияние буллинга на его участников и последствия </vt:lpstr>
      <vt:lpstr>Буллинг провоцирует  негативные черты людей</vt:lpstr>
      <vt:lpstr>Причины буллинга</vt:lpstr>
      <vt:lpstr> К мотивам буллинга можно отнести:</vt:lpstr>
      <vt:lpstr>                 Что делать учителю, если ребенка унижают </vt:lpstr>
      <vt:lpstr>Меры профилактики буллинга</vt:lpstr>
      <vt:lpstr>                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Буллинг как один из видов насилия </dc:title>
  <dc:creator>Анжелика</dc:creator>
  <cp:lastModifiedBy>Пользователь</cp:lastModifiedBy>
  <cp:revision>21</cp:revision>
  <dcterms:created xsi:type="dcterms:W3CDTF">2019-12-06T06:08:31Z</dcterms:created>
  <dcterms:modified xsi:type="dcterms:W3CDTF">2019-12-08T15:22:38Z</dcterms:modified>
</cp:coreProperties>
</file>